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2"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845B421F-008E-4587-8B9E-DD5604F128F3}">
          <p14:sldIdLst>
            <p14:sldId id="256"/>
          </p14:sldIdLst>
        </p14:section>
        <p14:section name="Fondement du projet" id="{CA5427E8-3652-4702-A563-3274E6361AA2}">
          <p14:sldIdLst>
            <p14:sldId id="257"/>
            <p14:sldId id="258"/>
            <p14:sldId id="259"/>
          </p14:sldIdLst>
        </p14:section>
        <p14:section name="Objectifs du projet" id="{32396559-885D-45A7-973A-166AF30387A1}">
          <p14:sldIdLst>
            <p14:sldId id="260"/>
            <p14:sldId id="261"/>
            <p14:sldId id="262"/>
          </p14:sldIdLst>
        </p14:section>
        <p14:section name="Le champ du projet" id="{B4EAA4EB-3560-4C64-AF1E-DDC72D9F2108}">
          <p14:sldIdLst>
            <p14:sldId id="263"/>
            <p14:sldId id="264"/>
            <p14:sldId id="265"/>
            <p14:sldId id="266"/>
          </p14:sldIdLst>
        </p14:section>
        <p14:section name="Environnement projet" id="{8F215E91-807C-4C66-A0C3-FEF5B2693F17}">
          <p14:sldIdLst>
            <p14:sldId id="267"/>
            <p14:sldId id="268"/>
          </p14:sldIdLst>
        </p14:section>
        <p14:section name="Sécurité du projet" id="{601C5886-BDE8-4136-BB7D-1E1D885A7488}">
          <p14:sldIdLst>
            <p14:sldId id="269"/>
          </p14:sldIdLst>
        </p14:section>
        <p14:section name="Stratégie du projet" id="{B76C6698-DFD9-4A76-B9F1-34027ED063B3}">
          <p14:sldIdLst>
            <p14:sldId id="27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3"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270A02-9847-4CD8-9579-B4B7FC4DE973}" type="datetimeFigureOut">
              <a:rPr lang="fr-FR" smtClean="0"/>
              <a:t>25/05/2022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ACFAFA-74B5-4A2A-A088-7BD32B08B12E}" type="slidenum">
              <a:rPr lang="fr-FR" smtClean="0"/>
              <a:t>‹N°›</a:t>
            </a:fld>
            <a:endParaRPr lang="fr-FR"/>
          </a:p>
        </p:txBody>
      </p:sp>
    </p:spTree>
    <p:extLst>
      <p:ext uri="{BB962C8B-B14F-4D97-AF65-F5344CB8AC3E}">
        <p14:creationId xmlns:p14="http://schemas.microsoft.com/office/powerpoint/2010/main" val="1698654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F6425084-4C5C-430A-8D2C-88E253E0423B}" type="datetime1">
              <a:rPr lang="en-US" smtClean="0"/>
              <a:t>5/25/2022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r>
              <a:rPr lang="en-US"/>
              <a:t>MAITROT TEO &amp; RODRIGUES HUGO</a:t>
            </a:r>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730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BC96C6AD-F781-437F-835A-D6F4F474A203}" type="datetime1">
              <a:rPr lang="en-US" smtClean="0"/>
              <a:t>5/25/2022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r>
              <a:rPr lang="en-US"/>
              <a:t>MAITROT TEO &amp; RODRIGUES HUGO</a:t>
            </a:r>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203033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5F2968C6-66CB-4136-90E6-ADC315132B6F}" type="datetime1">
              <a:rPr lang="en-US" smtClean="0"/>
              <a:t>5/25/2022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r>
              <a:rPr lang="en-US"/>
              <a:t>MAITROT TEO &amp; RODRIGUES HUGO</a:t>
            </a:r>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2909089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C4F3086-ED09-4933-B85C-443A3254979D}" type="datetime1">
              <a:rPr lang="en-US" smtClean="0"/>
              <a:t>5/25/2022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r>
              <a:rPr lang="en-US"/>
              <a:t>MAITROT TEO &amp; RODRIGUES HUGO</a:t>
            </a:r>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738329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CC175401-EF2D-4FD6-96A7-0AB6D84E59E1}" type="datetime1">
              <a:rPr lang="en-US" smtClean="0"/>
              <a:t>5/25/2022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r>
              <a:rPr lang="en-US"/>
              <a:t>MAITROT TEO &amp; RODRIGUES HUGO</a:t>
            </a:r>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742530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937D2D1E-1CF8-4B6D-A27C-4410821B6034}" type="datetime1">
              <a:rPr lang="en-US" smtClean="0"/>
              <a:t>5/25/2022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r>
              <a:rPr lang="en-US"/>
              <a:t>MAITROT TEO &amp; RODRIGUES HUGO</a:t>
            </a:r>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28170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23D93953-EAC4-4A72-9556-8D299C5984DD}" type="datetime1">
              <a:rPr lang="en-US" smtClean="0"/>
              <a:t>5/25/2022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r>
              <a:rPr lang="en-US"/>
              <a:t>MAITROT TEO &amp; RODRIGUES HUGO</a:t>
            </a:r>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3917695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DD9E1B08-72DB-44FB-854D-C54340D0FC06}" type="datetime1">
              <a:rPr lang="en-US" smtClean="0"/>
              <a:t>5/25/2022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r>
              <a:rPr lang="en-US"/>
              <a:t>MAITROT TEO &amp; RODRIGUES HUGO</a:t>
            </a:r>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135306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08578794-3EF9-45EE-B12C-0B6C36E6161E}" type="datetime1">
              <a:rPr lang="en-US" smtClean="0"/>
              <a:t>5/25/2022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r>
              <a:rPr lang="en-US"/>
              <a:t>MAITROT TEO &amp; RODRIGUES HUGO</a:t>
            </a:r>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113136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675880BE-357D-486A-A2F8-F0BCAAB26376}" type="datetime1">
              <a:rPr lang="en-US" smtClean="0"/>
              <a:t>5/25/2022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r>
              <a:rPr lang="en-US"/>
              <a:t>MAITROT TEO &amp; RODRIGUES HUGO</a:t>
            </a:r>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69016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D1ADEA53-158A-4F04-8F2E-BAFB89D985FA}" type="datetime1">
              <a:rPr lang="en-US" smtClean="0"/>
              <a:t>5/25/2022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r>
              <a:rPr lang="en-US"/>
              <a:t>MAITROT TEO &amp; RODRIGUES HUGO</a:t>
            </a:r>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‹N°›</a:t>
            </a:fld>
            <a:endParaRPr lang="en-US"/>
          </a:p>
        </p:txBody>
      </p:sp>
    </p:spTree>
    <p:extLst>
      <p:ext uri="{BB962C8B-B14F-4D97-AF65-F5344CB8AC3E}">
        <p14:creationId xmlns:p14="http://schemas.microsoft.com/office/powerpoint/2010/main" val="4294577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7F58679D-FFD9-4B77-8613-6E8840C07B51}" type="datetime1">
              <a:rPr lang="en-US" smtClean="0"/>
              <a:t>5/25/2022</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MAITROT TEO &amp; RODRIGUES HUGO</a:t>
            </a:r>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‹N°›</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9446924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hf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airie-ornans.fr/" TargetMode="External"/><Relationship Id="rId2" Type="http://schemas.openxmlformats.org/officeDocument/2006/relationships/hyperlink" Target="http://www.ville-ornans.f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55FA838A-0E6E-4C88-AD16-9F85F559A8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F776151C-B860-4795-BFFE-F03EA5ED1D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09A6CDA-1F80-461D-8F38-7CB1291434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CDB1976-3A6B-4C16-97AC-67C7921865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CA8B170-F785-4124-87F7-3572171AFC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79AF682-A8D7-4472-A839-942C27784F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7C796E0-2433-4EC2-BC73-AE164D10E3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30062F3-843F-4526-900A-D2E2087935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DCB46FC-1F32-4277-859B-CA43B63EC6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A8221B7-2F05-4B1C-86FD-19584DC95D3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2AF832F-AB88-42C7-B2F7-4BF3659A5F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9BC4C10-0437-44D7-9B16-5D65CBDE5B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635B49-FBB3-46C2-9DF8-CF0075EE3C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C6703F5-894D-4289-97F5-E57DD4092C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005768-6A84-42F3-B812-F73EFC6A34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9764DCF-F546-4CF1-AD5D-48FC346319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D4A8437-E10D-4D18-8C3F-DA4A6CF4F4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A16393C-72E3-4119-8F85-2BE2F3335F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CE950CD-0BA2-4E8E-8A28-238F5A128D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44E765B-48B0-4E85-8F07-5A919C71D1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DB66722-3EF0-4F8A-9DC8-78E0707CB9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AF9B387-70F9-4CAC-A228-6CE60EC3F5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7FA5C8-229C-44FF-B402-6F923E45C9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EBC897A-E45F-4C79-AF98-0822C279AC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5AB8DD1-BC74-473C-A3BD-D8FB548B5F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7BBCDF-045D-48C1-A45C-BEEB892B36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43A2613-A9FC-4330-8BF0-AF8AA2A23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06C82F6-F384-4FF8-8C8D-E2E8C4F3E0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A1AD9FE-6990-40AF-BA95-B0CB398A44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A32048C-7FE5-4B3D-9FC0-C544A1217D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81D93C9-C94C-4F4C-97DA-01D1AF5E97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1596736-466A-49D2-9B3C-FC567257CB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DB537E44-9142-4F0D-A29D-C1409784F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368205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re 1">
            <a:extLst>
              <a:ext uri="{FF2B5EF4-FFF2-40B4-BE49-F238E27FC236}">
                <a16:creationId xmlns:a16="http://schemas.microsoft.com/office/drawing/2014/main" id="{48CBE3C1-56DA-0EF7-195E-B4C7169D51F4}"/>
              </a:ext>
            </a:extLst>
          </p:cNvPr>
          <p:cNvSpPr>
            <a:spLocks noGrp="1"/>
          </p:cNvSpPr>
          <p:nvPr>
            <p:ph type="ctrTitle"/>
          </p:nvPr>
        </p:nvSpPr>
        <p:spPr>
          <a:xfrm>
            <a:off x="691078" y="3439314"/>
            <a:ext cx="10809844" cy="1608021"/>
          </a:xfrm>
        </p:spPr>
        <p:txBody>
          <a:bodyPr anchor="t">
            <a:normAutofit/>
          </a:bodyPr>
          <a:lstStyle/>
          <a:p>
            <a:r>
              <a:rPr lang="fr-FR" dirty="0"/>
              <a:t>SAE 2.05 Etude d’opportunité</a:t>
            </a:r>
          </a:p>
        </p:txBody>
      </p:sp>
      <p:sp>
        <p:nvSpPr>
          <p:cNvPr id="3" name="Sous-titre 2">
            <a:extLst>
              <a:ext uri="{FF2B5EF4-FFF2-40B4-BE49-F238E27FC236}">
                <a16:creationId xmlns:a16="http://schemas.microsoft.com/office/drawing/2014/main" id="{711AEE0C-B1C8-321B-4E84-9B4CB118FD78}"/>
              </a:ext>
            </a:extLst>
          </p:cNvPr>
          <p:cNvSpPr>
            <a:spLocks noGrp="1"/>
          </p:cNvSpPr>
          <p:nvPr>
            <p:ph type="subTitle" idx="1"/>
          </p:nvPr>
        </p:nvSpPr>
        <p:spPr>
          <a:xfrm>
            <a:off x="7086744" y="5454863"/>
            <a:ext cx="4414178" cy="688538"/>
          </a:xfrm>
        </p:spPr>
        <p:txBody>
          <a:bodyPr anchor="b">
            <a:normAutofit/>
          </a:bodyPr>
          <a:lstStyle/>
          <a:p>
            <a:pPr algn="r"/>
            <a:r>
              <a:rPr lang="fr-FR" sz="2000" dirty="0">
                <a:solidFill>
                  <a:schemeClr val="bg2">
                    <a:lumMod val="25000"/>
                  </a:schemeClr>
                </a:solidFill>
              </a:rPr>
              <a:t>MAITROT TEO &amp; RODRIGUES HUGO</a:t>
            </a:r>
          </a:p>
        </p:txBody>
      </p:sp>
      <p:pic>
        <p:nvPicPr>
          <p:cNvPr id="4" name="Picture 3">
            <a:extLst>
              <a:ext uri="{FF2B5EF4-FFF2-40B4-BE49-F238E27FC236}">
                <a16:creationId xmlns:a16="http://schemas.microsoft.com/office/drawing/2014/main" id="{32A66AF2-4ADF-EC63-7FBC-D300AE3E4609}"/>
              </a:ext>
            </a:extLst>
          </p:cNvPr>
          <p:cNvPicPr>
            <a:picLocks noChangeAspect="1"/>
          </p:cNvPicPr>
          <p:nvPr/>
        </p:nvPicPr>
        <p:blipFill rotWithShape="1">
          <a:blip r:embed="rId2"/>
          <a:srcRect t="32982" b="19460"/>
          <a:stretch/>
        </p:blipFill>
        <p:spPr>
          <a:xfrm>
            <a:off x="-6214" y="10"/>
            <a:ext cx="12214825" cy="3267587"/>
          </a:xfrm>
          <a:custGeom>
            <a:avLst/>
            <a:gdLst/>
            <a:ahLst/>
            <a:cxnLst/>
            <a:rect l="l" t="t" r="r" b="b"/>
            <a:pathLst>
              <a:path w="12214825" h="3383384">
                <a:moveTo>
                  <a:pt x="12213819" y="0"/>
                </a:moveTo>
                <a:cubicBezTo>
                  <a:pt x="12213819" y="29107"/>
                  <a:pt x="12214067" y="89770"/>
                  <a:pt x="12214502" y="174101"/>
                </a:cubicBezTo>
                <a:lnTo>
                  <a:pt x="12214825" y="234681"/>
                </a:lnTo>
                <a:lnTo>
                  <a:pt x="12214825" y="2718323"/>
                </a:lnTo>
                <a:lnTo>
                  <a:pt x="11377417" y="2725712"/>
                </a:lnTo>
                <a:cubicBezTo>
                  <a:pt x="7318291" y="2799276"/>
                  <a:pt x="6189525" y="3387660"/>
                  <a:pt x="3246747" y="3383361"/>
                </a:cubicBezTo>
                <a:cubicBezTo>
                  <a:pt x="2493396" y="3382260"/>
                  <a:pt x="1619330" y="3339570"/>
                  <a:pt x="544071" y="3235389"/>
                </a:cubicBezTo>
                <a:lnTo>
                  <a:pt x="19466" y="3181198"/>
                </a:lnTo>
                <a:cubicBezTo>
                  <a:pt x="22117" y="2650999"/>
                  <a:pt x="12840" y="2122787"/>
                  <a:pt x="3563" y="1594575"/>
                </a:cubicBezTo>
                <a:lnTo>
                  <a:pt x="0" y="1239098"/>
                </a:lnTo>
                <a:lnTo>
                  <a:pt x="0" y="7944"/>
                </a:lnTo>
                <a:close/>
              </a:path>
            </a:pathLst>
          </a:custGeom>
        </p:spPr>
      </p:pic>
    </p:spTree>
    <p:extLst>
      <p:ext uri="{BB962C8B-B14F-4D97-AF65-F5344CB8AC3E}">
        <p14:creationId xmlns:p14="http://schemas.microsoft.com/office/powerpoint/2010/main" val="428114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700315" y="720435"/>
            <a:ext cx="10325000" cy="5560292"/>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Quelle est son étendue</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Le projet aura un impacte majeur sur la commune même et ses alentours. Que ce soit pour l'organisation événementiel, le domaine scolaire, les relations avec les entreprises.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Cependant, ce site peut permettre d'attirer des touristes du monde entier, en effet, l'ancien fonctionnait notamment avec la Suisse, l'Allemagne ou encore les pays bas.</a:t>
            </a:r>
          </a:p>
          <a:p>
            <a:pPr marL="0" indent="0">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fr-FR" b="1" dirty="0">
                <a:solidFill>
                  <a:schemeClr val="tx2">
                    <a:lumMod val="60000"/>
                    <a:lumOff val="40000"/>
                  </a:schemeClr>
                </a:solidFill>
              </a:rPr>
              <a:t>Quelles sont ses frontières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La création de ce site web ne doit qu'aider la municipalité dans son travaille sans pour autant changer ces méthodes. Ainsi, la répartition des différents dossiers se fera en interne.</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La commune est assez satisfaite de ses moyens de transmissions d'informations dans le fond. Uniquement la forme est a changé. C'est donc pour cela que nous voulons uniquement améliorer l'accessibilité et l'ergonomie de cette partie du site.</a:t>
            </a:r>
          </a:p>
          <a:p>
            <a:pPr marL="0" indent="0">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3059471C-162E-E187-5BC4-597580050D2F}"/>
              </a:ext>
            </a:extLst>
          </p:cNvPr>
          <p:cNvSpPr>
            <a:spLocks noGrp="1"/>
          </p:cNvSpPr>
          <p:nvPr>
            <p:ph type="sldNum" sz="quarter" idx="12"/>
          </p:nvPr>
        </p:nvSpPr>
        <p:spPr/>
        <p:txBody>
          <a:bodyPr/>
          <a:lstStyle/>
          <a:p>
            <a:fld id="{BE15108C-154A-4A5A-9C05-91A49A422BA7}" type="slidenum">
              <a:rPr lang="en-US" smtClean="0"/>
              <a:t>10</a:t>
            </a:fld>
            <a:endParaRPr lang="en-US"/>
          </a:p>
        </p:txBody>
      </p:sp>
      <p:sp>
        <p:nvSpPr>
          <p:cNvPr id="4" name="Espace réservé du pied de page 3">
            <a:extLst>
              <a:ext uri="{FF2B5EF4-FFF2-40B4-BE49-F238E27FC236}">
                <a16:creationId xmlns:a16="http://schemas.microsoft.com/office/drawing/2014/main" id="{6502604D-6BFC-18BB-1B91-8ADA44F5EB09}"/>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3432032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691078" y="870323"/>
            <a:ext cx="10325000" cy="5421747"/>
          </a:xfrm>
        </p:spPr>
        <p:txBody>
          <a:bodyPr>
            <a:normAutofit lnSpcReduction="10000"/>
          </a:bodyPr>
          <a:lstStyle/>
          <a:p>
            <a:pPr>
              <a:buFont typeface="Wingdings" panose="05000000000000000000" pitchFamily="2" charset="2"/>
              <a:buChar char="v"/>
            </a:pPr>
            <a:r>
              <a:rPr lang="fr-FR" b="1" dirty="0">
                <a:solidFill>
                  <a:schemeClr val="tx2">
                    <a:lumMod val="60000"/>
                    <a:lumOff val="40000"/>
                  </a:schemeClr>
                </a:solidFill>
              </a:rPr>
              <a:t>Définir les activités concernées, les services, les logiciels, structures et outils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activités concernées : </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Démarches en ligne</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Commerce</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Immobilier </a:t>
            </a:r>
          </a:p>
          <a:p>
            <a:pPr marL="571500" lvl="1" indent="-342900">
              <a:lnSpc>
                <a:spcPct val="107000"/>
              </a:lnSpc>
              <a:spcAft>
                <a:spcPts val="800"/>
              </a:spcAft>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Réservation de biens physique</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services concernés :</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Administration</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Éducation</a:t>
            </a:r>
          </a:p>
          <a:p>
            <a:pPr marL="571500" lvl="1" indent="-342900">
              <a:lnSpc>
                <a:spcPct val="107000"/>
              </a:lnSpc>
              <a:spcAft>
                <a:spcPts val="800"/>
              </a:spcAft>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Loisirs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structures et outils :</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Mairie</a:t>
            </a:r>
          </a:p>
          <a:p>
            <a:pPr marL="571500" lvl="1" indent="-342900">
              <a:lnSpc>
                <a:spcPct val="107000"/>
              </a:lnSpc>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Fournisseur</a:t>
            </a:r>
          </a:p>
          <a:p>
            <a:pPr marL="571500" lvl="1" indent="-342900">
              <a:lnSpc>
                <a:spcPct val="107000"/>
              </a:lnSpc>
              <a:spcAft>
                <a:spcPts val="800"/>
              </a:spcAft>
              <a:buFont typeface="Symbol" panose="05050102010706020507" pitchFamily="18" charset="2"/>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CMS Wordpress</a:t>
            </a:r>
          </a:p>
        </p:txBody>
      </p:sp>
      <p:sp>
        <p:nvSpPr>
          <p:cNvPr id="2" name="Espace réservé du numéro de diapositive 1">
            <a:extLst>
              <a:ext uri="{FF2B5EF4-FFF2-40B4-BE49-F238E27FC236}">
                <a16:creationId xmlns:a16="http://schemas.microsoft.com/office/drawing/2014/main" id="{1C516F0D-158C-9ED0-311D-ACECB7479784}"/>
              </a:ext>
            </a:extLst>
          </p:cNvPr>
          <p:cNvSpPr>
            <a:spLocks noGrp="1"/>
          </p:cNvSpPr>
          <p:nvPr>
            <p:ph type="sldNum" sz="quarter" idx="12"/>
          </p:nvPr>
        </p:nvSpPr>
        <p:spPr/>
        <p:txBody>
          <a:bodyPr/>
          <a:lstStyle/>
          <a:p>
            <a:fld id="{BE15108C-154A-4A5A-9C05-91A49A422BA7}" type="slidenum">
              <a:rPr lang="en-US" smtClean="0"/>
              <a:t>11</a:t>
            </a:fld>
            <a:endParaRPr lang="en-US"/>
          </a:p>
        </p:txBody>
      </p:sp>
      <p:sp>
        <p:nvSpPr>
          <p:cNvPr id="4" name="Espace réservé du pied de page 3">
            <a:extLst>
              <a:ext uri="{FF2B5EF4-FFF2-40B4-BE49-F238E27FC236}">
                <a16:creationId xmlns:a16="http://schemas.microsoft.com/office/drawing/2014/main" id="{A33E3C14-1192-DE5E-9AF1-175CD7ED20C5}"/>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19834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a:xfrm>
            <a:off x="691079" y="543480"/>
            <a:ext cx="10325000" cy="819905"/>
          </a:xfrm>
        </p:spPr>
        <p:txBody>
          <a:bodyPr/>
          <a:lstStyle/>
          <a:p>
            <a:r>
              <a:rPr lang="fr-FR" dirty="0"/>
              <a:t>IV.	Environnement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a:xfrm>
            <a:off x="691079" y="1646782"/>
            <a:ext cx="10325000" cy="4667738"/>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Les impératifs en matière de création de structure ou de groupes</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mode d'organisation doit être proposé par le fournisseur.</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Toutefois, le prestataire doit rendre les réunions dynamique et efficace. Il doit également fournir un URL nous permettant de suivre l'avancée du projet.</a:t>
            </a:r>
          </a:p>
          <a:p>
            <a:pPr marL="342900" lvl="0" indent="-342900" algn="just">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prestataire doit pouvoir former un groupe de trois personnes de la commune sur l'utilisation du CMS.</a:t>
            </a:r>
          </a:p>
          <a:p>
            <a:pPr marL="342900" lvl="0" indent="-342900" algn="just">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Une "équipe-projet" de la commune composé de :</a:t>
            </a:r>
          </a:p>
          <a:p>
            <a:pPr marL="742950" lvl="1" indent="-285750" algn="just">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Sébastien </a:t>
            </a:r>
            <a:r>
              <a:rPr lang="fr-FR" dirty="0" err="1">
                <a:effectLst/>
                <a:latin typeface="Calibri" panose="020F0502020204030204" pitchFamily="34" charset="0"/>
                <a:ea typeface="Calibri" panose="020F0502020204030204" pitchFamily="34" charset="0"/>
                <a:cs typeface="Times New Roman" panose="02020603050405020304" pitchFamily="18" charset="0"/>
              </a:rPr>
              <a:t>Laithier</a:t>
            </a:r>
            <a:r>
              <a:rPr lang="fr-FR" dirty="0">
                <a:effectLst/>
                <a:latin typeface="Calibri" panose="020F0502020204030204" pitchFamily="34" charset="0"/>
                <a:ea typeface="Calibri" panose="020F0502020204030204" pitchFamily="34" charset="0"/>
                <a:cs typeface="Times New Roman" panose="02020603050405020304" pitchFamily="18" charset="0"/>
              </a:rPr>
              <a:t>, élu en charge de la communication et de la e-citoyenneté à la Ville d’Ornans</a:t>
            </a:r>
          </a:p>
          <a:p>
            <a:pPr marL="742950" lvl="1" indent="-285750" algn="just">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Claire Bouvet, chargée de communication à la Ville d’Ornans</a:t>
            </a:r>
          </a:p>
          <a:p>
            <a:pPr marL="742950" lvl="1" indent="-285750" algn="just">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Maëlie </a:t>
            </a:r>
            <a:r>
              <a:rPr lang="fr-FR" dirty="0" err="1">
                <a:effectLst/>
                <a:latin typeface="Calibri" panose="020F0502020204030204" pitchFamily="34" charset="0"/>
                <a:ea typeface="Calibri" panose="020F0502020204030204" pitchFamily="34" charset="0"/>
                <a:cs typeface="Times New Roman" panose="02020603050405020304" pitchFamily="18" charset="0"/>
              </a:rPr>
              <a:t>Degand</a:t>
            </a:r>
            <a:r>
              <a:rPr lang="fr-FR" dirty="0">
                <a:effectLst/>
                <a:latin typeface="Calibri" panose="020F0502020204030204" pitchFamily="34" charset="0"/>
                <a:ea typeface="Calibri" panose="020F0502020204030204" pitchFamily="34" charset="0"/>
                <a:cs typeface="Times New Roman" panose="02020603050405020304" pitchFamily="18" charset="0"/>
              </a:rPr>
              <a:t>, apprentie au service communication de la ville d’Ornans</a:t>
            </a:r>
          </a:p>
          <a:p>
            <a:pPr marL="742950" lvl="1" indent="-285750" algn="just">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Benoît Hugon, membre du conseil municipal et conseiller municipal</a:t>
            </a:r>
          </a:p>
          <a:p>
            <a:pPr marL="742950" lvl="1" indent="-285750" algn="just">
              <a:lnSpc>
                <a:spcPct val="107000"/>
              </a:lnSpc>
              <a:spcAft>
                <a:spcPts val="8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Jean-Marc </a:t>
            </a:r>
            <a:r>
              <a:rPr lang="fr-FR" dirty="0" err="1">
                <a:effectLst/>
                <a:latin typeface="Calibri" panose="020F0502020204030204" pitchFamily="34" charset="0"/>
                <a:ea typeface="Calibri" panose="020F0502020204030204" pitchFamily="34" charset="0"/>
                <a:cs typeface="Times New Roman" panose="02020603050405020304" pitchFamily="18" charset="0"/>
              </a:rPr>
              <a:t>Poursin</a:t>
            </a:r>
            <a:r>
              <a:rPr lang="fr-FR" dirty="0">
                <a:effectLst/>
                <a:latin typeface="Calibri" panose="020F0502020204030204" pitchFamily="34" charset="0"/>
                <a:ea typeface="Calibri" panose="020F0502020204030204" pitchFamily="34" charset="0"/>
                <a:cs typeface="Times New Roman" panose="02020603050405020304" pitchFamily="18" charset="0"/>
              </a:rPr>
              <a:t>, habitant de la ville d’Ornans et membre du comité consultatif « communication et e-citoyenneté ».</a:t>
            </a:r>
          </a:p>
        </p:txBody>
      </p:sp>
      <p:sp>
        <p:nvSpPr>
          <p:cNvPr id="4" name="Espace réservé du numéro de diapositive 3">
            <a:extLst>
              <a:ext uri="{FF2B5EF4-FFF2-40B4-BE49-F238E27FC236}">
                <a16:creationId xmlns:a16="http://schemas.microsoft.com/office/drawing/2014/main" id="{8BE950BB-54D2-230B-FC08-C17EC5C5D962}"/>
              </a:ext>
            </a:extLst>
          </p:cNvPr>
          <p:cNvSpPr>
            <a:spLocks noGrp="1"/>
          </p:cNvSpPr>
          <p:nvPr>
            <p:ph type="sldNum" sz="quarter" idx="12"/>
          </p:nvPr>
        </p:nvSpPr>
        <p:spPr/>
        <p:txBody>
          <a:bodyPr/>
          <a:lstStyle/>
          <a:p>
            <a:fld id="{BE15108C-154A-4A5A-9C05-91A49A422BA7}" type="slidenum">
              <a:rPr lang="en-US" smtClean="0"/>
              <a:t>12</a:t>
            </a:fld>
            <a:endParaRPr lang="en-US"/>
          </a:p>
        </p:txBody>
      </p:sp>
      <p:sp>
        <p:nvSpPr>
          <p:cNvPr id="5" name="Espace réservé du pied de page 4">
            <a:extLst>
              <a:ext uri="{FF2B5EF4-FFF2-40B4-BE49-F238E27FC236}">
                <a16:creationId xmlns:a16="http://schemas.microsoft.com/office/drawing/2014/main" id="{38E4A30B-EE83-DA73-1B70-FDA631389031}"/>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854496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1053029" y="1466850"/>
            <a:ext cx="9950620" cy="4084782"/>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Les contraintes liées au projet :</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Respecter le planning prévisionnel</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Respecter le Budget</a:t>
            </a:r>
          </a:p>
          <a:p>
            <a:pPr marL="571500" lvl="1" indent="-342900">
              <a:lnSpc>
                <a:spcPct val="107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Respecter les contraintes d'accessibilité, de sécurité et de confidentialité</a:t>
            </a:r>
          </a:p>
        </p:txBody>
      </p:sp>
      <p:sp>
        <p:nvSpPr>
          <p:cNvPr id="2" name="Espace réservé du numéro de diapositive 1">
            <a:extLst>
              <a:ext uri="{FF2B5EF4-FFF2-40B4-BE49-F238E27FC236}">
                <a16:creationId xmlns:a16="http://schemas.microsoft.com/office/drawing/2014/main" id="{AC2CA192-EEEB-B27A-3266-3AEC7360C37C}"/>
              </a:ext>
            </a:extLst>
          </p:cNvPr>
          <p:cNvSpPr>
            <a:spLocks noGrp="1"/>
          </p:cNvSpPr>
          <p:nvPr>
            <p:ph type="sldNum" sz="quarter" idx="12"/>
          </p:nvPr>
        </p:nvSpPr>
        <p:spPr/>
        <p:txBody>
          <a:bodyPr/>
          <a:lstStyle/>
          <a:p>
            <a:fld id="{BE15108C-154A-4A5A-9C05-91A49A422BA7}" type="slidenum">
              <a:rPr lang="en-US" smtClean="0"/>
              <a:t>13</a:t>
            </a:fld>
            <a:endParaRPr lang="en-US"/>
          </a:p>
        </p:txBody>
      </p:sp>
      <p:sp>
        <p:nvSpPr>
          <p:cNvPr id="4" name="Espace réservé du pied de page 3">
            <a:extLst>
              <a:ext uri="{FF2B5EF4-FFF2-40B4-BE49-F238E27FC236}">
                <a16:creationId xmlns:a16="http://schemas.microsoft.com/office/drawing/2014/main" id="{7EE66214-52BC-C2AB-A92B-01309E479A8B}"/>
              </a:ext>
            </a:extLst>
          </p:cNvPr>
          <p:cNvSpPr>
            <a:spLocks noGrp="1"/>
          </p:cNvSpPr>
          <p:nvPr>
            <p:ph type="ftr" sz="quarter" idx="11"/>
          </p:nvPr>
        </p:nvSpPr>
        <p:spPr/>
        <p:txBody>
          <a:bodyPr/>
          <a:lstStyle/>
          <a:p>
            <a:r>
              <a:rPr lang="en-US"/>
              <a:t>MAITROT TEO &amp; RODRIGUES HUGO</a:t>
            </a:r>
          </a:p>
        </p:txBody>
      </p:sp>
      <p:pic>
        <p:nvPicPr>
          <p:cNvPr id="1026" name="Picture 2" descr="Afficher l’image source">
            <a:extLst>
              <a:ext uri="{FF2B5EF4-FFF2-40B4-BE49-F238E27FC236}">
                <a16:creationId xmlns:a16="http://schemas.microsoft.com/office/drawing/2014/main" id="{CC4F2A5D-5B4C-C543-FC1D-4548FCF9C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9157" y="3509241"/>
            <a:ext cx="2878642" cy="280843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fficher l’image source">
            <a:extLst>
              <a:ext uri="{FF2B5EF4-FFF2-40B4-BE49-F238E27FC236}">
                <a16:creationId xmlns:a16="http://schemas.microsoft.com/office/drawing/2014/main" id="{DD9A768B-FC1B-3AC4-2432-FC7367C4A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5302" y="3700195"/>
            <a:ext cx="4660844" cy="2617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101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a:xfrm>
            <a:off x="691079" y="543480"/>
            <a:ext cx="10325000" cy="819905"/>
          </a:xfrm>
        </p:spPr>
        <p:txBody>
          <a:bodyPr/>
          <a:lstStyle/>
          <a:p>
            <a:r>
              <a:rPr lang="fr-FR" dirty="0"/>
              <a:t>V.	Sécurité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a:xfrm>
            <a:off x="691078" y="1646782"/>
            <a:ext cx="10484921" cy="4667738"/>
          </a:xfrm>
        </p:spPr>
        <p:txBody>
          <a:bodyPr>
            <a:normAutofit lnSpcReduction="10000"/>
          </a:bodyPr>
          <a:lstStyle/>
          <a:p>
            <a:pPr>
              <a:buFont typeface="Wingdings" panose="05000000000000000000" pitchFamily="2" charset="2"/>
              <a:buChar char="v"/>
            </a:pPr>
            <a:r>
              <a:rPr lang="fr-FR" b="1" dirty="0">
                <a:solidFill>
                  <a:schemeClr val="tx2">
                    <a:lumMod val="60000"/>
                    <a:lumOff val="40000"/>
                  </a:schemeClr>
                </a:solidFill>
              </a:rPr>
              <a:t>L’ensemble des informations liées à la sécurité des ressources techniques, des données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Une protection des données est demandée</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Toutes les informations personnelles seront sécurisées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Informations personnelles modifiables seulement par l’équipe</a:t>
            </a:r>
          </a:p>
          <a:p>
            <a:pPr marL="571500" lvl="1" indent="-342900">
              <a:lnSpc>
                <a:spcPct val="107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Charte de confidentialité respectée</a:t>
            </a:r>
          </a:p>
          <a:p>
            <a:pPr marL="228600" lvl="1" indent="0">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fr-FR" sz="1800" b="1" dirty="0">
                <a:solidFill>
                  <a:schemeClr val="tx2">
                    <a:lumMod val="60000"/>
                    <a:lumOff val="40000"/>
                  </a:schemeClr>
                </a:solidFill>
              </a:rPr>
              <a:t>Règles et normes en usages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Règlement Général sur la Protection des Données (RGPD, du 25 mai 2018)</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Respect des cookies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Respect de la vie privée de l’utilisateur</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RGAA (règlements d’accessibilité appliqués à la ville)</a:t>
            </a:r>
          </a:p>
          <a:p>
            <a:pPr marL="571500" lvl="1" indent="-342900">
              <a:lnSpc>
                <a:spcPct val="107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RGPD (règlement de conformité d’un site)</a:t>
            </a:r>
          </a:p>
        </p:txBody>
      </p:sp>
      <p:sp>
        <p:nvSpPr>
          <p:cNvPr id="4" name="Espace réservé du numéro de diapositive 3">
            <a:extLst>
              <a:ext uri="{FF2B5EF4-FFF2-40B4-BE49-F238E27FC236}">
                <a16:creationId xmlns:a16="http://schemas.microsoft.com/office/drawing/2014/main" id="{537A09BC-EBD1-7906-878E-92B0D07F55EE}"/>
              </a:ext>
            </a:extLst>
          </p:cNvPr>
          <p:cNvSpPr>
            <a:spLocks noGrp="1"/>
          </p:cNvSpPr>
          <p:nvPr>
            <p:ph type="sldNum" sz="quarter" idx="12"/>
          </p:nvPr>
        </p:nvSpPr>
        <p:spPr/>
        <p:txBody>
          <a:bodyPr/>
          <a:lstStyle/>
          <a:p>
            <a:fld id="{BE15108C-154A-4A5A-9C05-91A49A422BA7}" type="slidenum">
              <a:rPr lang="en-US" smtClean="0"/>
              <a:t>14</a:t>
            </a:fld>
            <a:endParaRPr lang="en-US"/>
          </a:p>
        </p:txBody>
      </p:sp>
      <p:sp>
        <p:nvSpPr>
          <p:cNvPr id="5" name="Espace réservé du pied de page 4">
            <a:extLst>
              <a:ext uri="{FF2B5EF4-FFF2-40B4-BE49-F238E27FC236}">
                <a16:creationId xmlns:a16="http://schemas.microsoft.com/office/drawing/2014/main" id="{06FFA148-D6B1-9B59-138F-487DDB6623F0}"/>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2350488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a:xfrm>
            <a:off x="691079" y="543480"/>
            <a:ext cx="10325000" cy="819905"/>
          </a:xfrm>
        </p:spPr>
        <p:txBody>
          <a:bodyPr/>
          <a:lstStyle/>
          <a:p>
            <a:r>
              <a:rPr lang="fr-FR" dirty="0"/>
              <a:t>VI.	Stratégie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a:xfrm>
            <a:off x="691079" y="1646782"/>
            <a:ext cx="10325000" cy="4763254"/>
          </a:xfrm>
        </p:spPr>
        <p:txBody>
          <a:bodyPr>
            <a:normAutofit lnSpcReduction="10000"/>
          </a:bodyPr>
          <a:lstStyle/>
          <a:p>
            <a:pPr>
              <a:buFont typeface="Wingdings" panose="05000000000000000000" pitchFamily="2" charset="2"/>
              <a:buChar char="v"/>
            </a:pPr>
            <a:r>
              <a:rPr lang="fr-FR" b="1" dirty="0">
                <a:solidFill>
                  <a:schemeClr val="tx2">
                    <a:lumMod val="60000"/>
                    <a:lumOff val="40000"/>
                  </a:schemeClr>
                </a:solidFill>
              </a:rPr>
              <a:t>Quelle est la solution retenue</a:t>
            </a:r>
          </a:p>
          <a:p>
            <a:pPr mar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Réaliser le site de la ville d’Ornans</a:t>
            </a:r>
          </a:p>
          <a:p>
            <a:pPr marL="0" indent="0">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fr-FR" b="1" dirty="0">
                <a:solidFill>
                  <a:schemeClr val="tx2">
                    <a:lumMod val="60000"/>
                    <a:lumOff val="40000"/>
                  </a:schemeClr>
                </a:solidFill>
              </a:rPr>
              <a:t>Quelle est la structure du projet retenue</a:t>
            </a:r>
          </a:p>
          <a:p>
            <a:pPr mar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La ville d’Ornans dirige le projet sur le fond et l’équipe de développement réalise le site, sur la forme.</a:t>
            </a:r>
          </a:p>
          <a:p>
            <a:pPr marL="0" indent="0">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fr-FR"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Quelle</a:t>
            </a:r>
            <a:r>
              <a:rPr lang="fr-FR" b="1" dirty="0">
                <a:solidFill>
                  <a:schemeClr val="tx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s sont les grandes phases identifiées du projet, leurs durées et leurs enchaînements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27 novembre 2020, lancement de la consultation</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6 janvier 2021, date limite de la remise des offres</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14 janvier 2021, réunion du Comité Consultatif</a:t>
            </a:r>
          </a:p>
          <a:p>
            <a:pPr marL="571500" lvl="1" indent="-342900">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21 janvier 2021, Première réunion avec le prestataire choisi pour le lancement du projet</a:t>
            </a:r>
          </a:p>
          <a:p>
            <a:pPr marL="571500" lvl="1" indent="-342900">
              <a:lnSpc>
                <a:spcPct val="107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Fin juin, mise en ligne du nouveau site internet</a:t>
            </a:r>
          </a:p>
        </p:txBody>
      </p:sp>
      <p:sp>
        <p:nvSpPr>
          <p:cNvPr id="4" name="Espace réservé du numéro de diapositive 3">
            <a:extLst>
              <a:ext uri="{FF2B5EF4-FFF2-40B4-BE49-F238E27FC236}">
                <a16:creationId xmlns:a16="http://schemas.microsoft.com/office/drawing/2014/main" id="{AFD4BD82-E216-8EEA-88E0-CB1D8A84EAD7}"/>
              </a:ext>
            </a:extLst>
          </p:cNvPr>
          <p:cNvSpPr>
            <a:spLocks noGrp="1"/>
          </p:cNvSpPr>
          <p:nvPr>
            <p:ph type="sldNum" sz="quarter" idx="12"/>
          </p:nvPr>
        </p:nvSpPr>
        <p:spPr/>
        <p:txBody>
          <a:bodyPr/>
          <a:lstStyle/>
          <a:p>
            <a:fld id="{BE15108C-154A-4A5A-9C05-91A49A422BA7}" type="slidenum">
              <a:rPr lang="en-US" smtClean="0"/>
              <a:t>15</a:t>
            </a:fld>
            <a:endParaRPr lang="en-US"/>
          </a:p>
        </p:txBody>
      </p:sp>
      <p:sp>
        <p:nvSpPr>
          <p:cNvPr id="5" name="Espace réservé du pied de page 4">
            <a:extLst>
              <a:ext uri="{FF2B5EF4-FFF2-40B4-BE49-F238E27FC236}">
                <a16:creationId xmlns:a16="http://schemas.microsoft.com/office/drawing/2014/main" id="{16970107-C4FE-4378-5E24-B1873FCCC550}"/>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749140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691079" y="988291"/>
            <a:ext cx="10325000" cy="5717309"/>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Quel est le calendrier envisagé</a:t>
            </a:r>
          </a:p>
          <a:p>
            <a:pPr marL="571500" lvl="1" indent="-342900">
              <a:lnSpc>
                <a:spcPct val="106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Début : 27 novembre 2020</a:t>
            </a:r>
          </a:p>
          <a:p>
            <a:pPr marL="571500" lvl="1" indent="-342900">
              <a:lnSpc>
                <a:spcPct val="106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Fin : fin juin 2021</a:t>
            </a:r>
          </a:p>
          <a:p>
            <a:pPr>
              <a:lnSpc>
                <a:spcPct val="106000"/>
              </a:lnSpc>
              <a:spcAft>
                <a:spcPts val="800"/>
              </a:spcAft>
              <a:buFont typeface="Wingdings" panose="05000000000000000000" pitchFamily="2" charset="2"/>
              <a:buChar char="v"/>
            </a:pPr>
            <a:r>
              <a:rPr lang="fr-FR" b="1" dirty="0">
                <a:solidFill>
                  <a:schemeClr val="tx2">
                    <a:lumMod val="60000"/>
                    <a:lumOff val="40000"/>
                  </a:schemeClr>
                </a:solidFill>
              </a:rPr>
              <a:t>Y a-t-il nécessité d’une assistance à maîtrise d’ouvrage</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Nous avons besoin de plusieurs employés qualifiés dans les métiers :</a:t>
            </a:r>
          </a:p>
          <a:p>
            <a:pPr marL="571500" lvl="1" indent="-342900">
              <a:lnSpc>
                <a:spcPct val="106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Chef de projet</a:t>
            </a:r>
          </a:p>
          <a:p>
            <a:pPr marL="571500" lvl="1" indent="-342900">
              <a:lnSpc>
                <a:spcPct val="106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Développeur web</a:t>
            </a:r>
          </a:p>
          <a:p>
            <a:pPr marL="571500" lvl="1" indent="-342900">
              <a:lnSpc>
                <a:spcPct val="106000"/>
              </a:lnSpc>
              <a:spcAft>
                <a:spcPts val="800"/>
              </a:spcAft>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Times New Roman" panose="02020603050405020304" pitchFamily="18" charset="0"/>
              </a:rPr>
              <a:t>Graphistes (pour les maquettes...)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La maîtrise du CMS Wordpress sera nécessaire, il faudra également obtenir un nom de domaine intéressant comme :</a:t>
            </a:r>
          </a:p>
          <a:p>
            <a:pPr marL="571500" lvl="1" indent="-342900">
              <a:lnSpc>
                <a:spcPct val="106000"/>
              </a:lnSpc>
              <a:buFont typeface="Symbol" panose="05050102010706020507" pitchFamily="18" charset="2"/>
              <a:buChar char=""/>
            </a:pPr>
            <a:r>
              <a:rPr lang="fr-FR"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www.ville-ornans.fr</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571500" lvl="1" indent="-342900">
              <a:lnSpc>
                <a:spcPct val="106000"/>
              </a:lnSpc>
              <a:spcAft>
                <a:spcPts val="800"/>
              </a:spcAft>
              <a:buFont typeface="Symbol" panose="05050102010706020507" pitchFamily="18" charset="2"/>
              <a:buChar char=""/>
            </a:pPr>
            <a:r>
              <a:rPr lang="fr-FR"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www.mairie-ornans.fr</a:t>
            </a:r>
            <a:endParaRPr lang="fr-FR" b="1" dirty="0">
              <a:solidFill>
                <a:srgbClr val="2F5496"/>
              </a:solidFill>
              <a:effectLst/>
              <a:latin typeface="+mj-lt"/>
              <a:ea typeface="Times New Roman" panose="02020603050405020304" pitchFamily="18" charset="0"/>
              <a:cs typeface="Times New Roman" panose="02020603050405020304" pitchFamily="18" charset="0"/>
            </a:endParaRPr>
          </a:p>
          <a:p>
            <a:pPr lvl="0">
              <a:lnSpc>
                <a:spcPct val="106000"/>
              </a:lnSpc>
              <a:spcAft>
                <a:spcPts val="800"/>
              </a:spcAft>
              <a:buFont typeface="Wingdings" panose="05000000000000000000" pitchFamily="2" charset="2"/>
              <a:buChar char="v"/>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lvl="1" indent="0">
              <a:lnSpc>
                <a:spcPct val="106000"/>
              </a:lnSpc>
              <a:spcAft>
                <a:spcPts val="80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467D5637-B609-3B06-AE06-7C70E03AD68B}"/>
              </a:ext>
            </a:extLst>
          </p:cNvPr>
          <p:cNvSpPr>
            <a:spLocks noGrp="1"/>
          </p:cNvSpPr>
          <p:nvPr>
            <p:ph type="sldNum" sz="quarter" idx="12"/>
          </p:nvPr>
        </p:nvSpPr>
        <p:spPr/>
        <p:txBody>
          <a:bodyPr/>
          <a:lstStyle/>
          <a:p>
            <a:fld id="{BE15108C-154A-4A5A-9C05-91A49A422BA7}" type="slidenum">
              <a:rPr lang="en-US" smtClean="0"/>
              <a:t>16</a:t>
            </a:fld>
            <a:endParaRPr lang="en-US"/>
          </a:p>
        </p:txBody>
      </p:sp>
      <p:sp>
        <p:nvSpPr>
          <p:cNvPr id="4" name="Espace réservé du pied de page 3">
            <a:extLst>
              <a:ext uri="{FF2B5EF4-FFF2-40B4-BE49-F238E27FC236}">
                <a16:creationId xmlns:a16="http://schemas.microsoft.com/office/drawing/2014/main" id="{CDA8F4CC-D350-1D28-1913-3980C3EA79A6}"/>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3249511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691079" y="988291"/>
            <a:ext cx="10325000" cy="5717309"/>
          </a:xfrm>
        </p:spPr>
        <p:txBody>
          <a:bodyPr>
            <a:normAutofit lnSpcReduction="10000"/>
          </a:bodyPr>
          <a:lstStyle/>
          <a:p>
            <a:pPr>
              <a:buFont typeface="Wingdings" panose="05000000000000000000" pitchFamily="2" charset="2"/>
              <a:buChar char="v"/>
            </a:pPr>
            <a:r>
              <a:rPr lang="fr-FR" b="1" dirty="0">
                <a:solidFill>
                  <a:schemeClr val="tx2">
                    <a:lumMod val="60000"/>
                    <a:lumOff val="40000"/>
                  </a:schemeClr>
                </a:solidFill>
              </a:rPr>
              <a:t>Qui fait partie du comité de pilotage ?</a:t>
            </a:r>
          </a:p>
          <a:p>
            <a:pPr marL="342900" lvl="0" indent="-342900">
              <a:lnSpc>
                <a:spcPct val="106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Chef de projet</a:t>
            </a:r>
          </a:p>
          <a:p>
            <a:pPr marL="342900" lvl="0" indent="-342900">
              <a:lnSpc>
                <a:spcPct val="106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Responsable de développement</a:t>
            </a:r>
          </a:p>
          <a:p>
            <a:pPr marL="342900" lvl="0" indent="-342900">
              <a:lnSpc>
                <a:spcPct val="106000"/>
              </a:lnSpc>
              <a:spcAft>
                <a:spcPts val="800"/>
              </a:spcAft>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Comptabilité</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En grande partie, « l'équipe-projet »</a:t>
            </a:r>
          </a:p>
          <a:p>
            <a:pPr lvl="0">
              <a:lnSpc>
                <a:spcPct val="106000"/>
              </a:lnSpc>
              <a:spcAft>
                <a:spcPts val="800"/>
              </a:spcAft>
              <a:buFont typeface="Wingdings" panose="05000000000000000000" pitchFamily="2" charset="2"/>
              <a:buChar char="v"/>
            </a:pPr>
            <a:r>
              <a:rPr lang="fr-FR" b="1" dirty="0">
                <a:solidFill>
                  <a:schemeClr val="tx2">
                    <a:lumMod val="60000"/>
                    <a:lumOff val="40000"/>
                  </a:schemeClr>
                </a:solidFill>
              </a:rPr>
              <a:t>Quels seront les chefs de projets informatiques et utilisateurs</a:t>
            </a:r>
          </a:p>
          <a:p>
            <a:pPr marL="0" indent="0">
              <a:lnSpc>
                <a:spcPct val="106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L'organisation de travail du prestataire sera proposée par le prestataire lui-même. </a:t>
            </a:r>
          </a:p>
          <a:p>
            <a:pPr>
              <a:lnSpc>
                <a:spcPct val="106000"/>
              </a:lnSpc>
              <a:spcAft>
                <a:spcPts val="800"/>
              </a:spcAft>
              <a:buFont typeface="Wingdings" panose="05000000000000000000" pitchFamily="2" charset="2"/>
              <a:buChar char="v"/>
            </a:pPr>
            <a:r>
              <a:rPr lang="fr-FR" b="1" dirty="0">
                <a:solidFill>
                  <a:schemeClr val="tx2">
                    <a:lumMod val="60000"/>
                    <a:lumOff val="40000"/>
                  </a:schemeClr>
                </a:solidFill>
              </a:rPr>
              <a:t>Recensement des groupes de travail</a:t>
            </a:r>
          </a:p>
          <a:p>
            <a:pPr marL="742950" lvl="1" indent="-285750">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Equipe de développement du site </a:t>
            </a:r>
          </a:p>
          <a:p>
            <a:pPr lvl="1" indent="228600">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 Equipe de maintenance </a:t>
            </a:r>
          </a:p>
          <a:p>
            <a:pPr lvl="1" indent="228600">
              <a:lnSpc>
                <a:spcPct val="107000"/>
              </a:lnSpc>
              <a:spcAft>
                <a:spcPts val="8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dirty="0">
                <a:effectLst/>
                <a:latin typeface="Calibri" panose="020F0502020204030204" pitchFamily="34" charset="0"/>
                <a:ea typeface="Calibri" panose="020F0502020204030204" pitchFamily="34" charset="0"/>
                <a:cs typeface="Times New Roman" panose="02020603050405020304" pitchFamily="18" charset="0"/>
              </a:rPr>
              <a:t>Equipe de gestion du projet 	</a:t>
            </a:r>
          </a:p>
          <a:p>
            <a:pPr lvl="1" indent="228600">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 Equipe de réalisation du design </a:t>
            </a:r>
          </a:p>
          <a:p>
            <a:pPr marL="0" indent="0">
              <a:lnSpc>
                <a:spcPct val="106000"/>
              </a:lnSpc>
              <a:spcAft>
                <a:spcPts val="80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lvl="1" indent="0">
              <a:lnSpc>
                <a:spcPct val="106000"/>
              </a:lnSpc>
              <a:spcAft>
                <a:spcPts val="80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3FB8C7EE-D1BC-624F-0691-1D9C2726BBBD}"/>
              </a:ext>
            </a:extLst>
          </p:cNvPr>
          <p:cNvSpPr>
            <a:spLocks noGrp="1"/>
          </p:cNvSpPr>
          <p:nvPr>
            <p:ph type="sldNum" sz="quarter" idx="12"/>
          </p:nvPr>
        </p:nvSpPr>
        <p:spPr/>
        <p:txBody>
          <a:bodyPr/>
          <a:lstStyle/>
          <a:p>
            <a:fld id="{BE15108C-154A-4A5A-9C05-91A49A422BA7}" type="slidenum">
              <a:rPr lang="en-US" smtClean="0"/>
              <a:t>17</a:t>
            </a:fld>
            <a:endParaRPr lang="en-US"/>
          </a:p>
        </p:txBody>
      </p:sp>
      <p:sp>
        <p:nvSpPr>
          <p:cNvPr id="4" name="Espace réservé du pied de page 3">
            <a:extLst>
              <a:ext uri="{FF2B5EF4-FFF2-40B4-BE49-F238E27FC236}">
                <a16:creationId xmlns:a16="http://schemas.microsoft.com/office/drawing/2014/main" id="{79E2C239-76A2-2B9E-D440-83EDB0AAFFC8}"/>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626621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691079" y="1219200"/>
            <a:ext cx="10325000" cy="4239491"/>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Il y a-t-il des périodes favorables</a:t>
            </a:r>
          </a:p>
          <a:p>
            <a:pPr marL="0" indent="0">
              <a:lnSpc>
                <a:spcPct val="106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Il est préférable de déployer le site en hiver quand l'activité de la mairie est plus faible. </a:t>
            </a:r>
          </a:p>
          <a:p>
            <a:pPr marL="0" indent="0">
              <a:lnSpc>
                <a:spcPct val="106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En effet, nous possédons toujours l'ancien site de la mairie donc il n'y aura pas de période de creux. </a:t>
            </a:r>
          </a:p>
          <a:p>
            <a:pPr marL="0" indent="0">
              <a:lnSpc>
                <a:spcPct val="106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Cependant, il est plus facile de gérer le déploiement d'un site lorsque l'activité est moins grande.</a:t>
            </a:r>
          </a:p>
        </p:txBody>
      </p:sp>
      <p:sp>
        <p:nvSpPr>
          <p:cNvPr id="2" name="Espace réservé du numéro de diapositive 1">
            <a:extLst>
              <a:ext uri="{FF2B5EF4-FFF2-40B4-BE49-F238E27FC236}">
                <a16:creationId xmlns:a16="http://schemas.microsoft.com/office/drawing/2014/main" id="{4906A203-3DA3-6DDA-971F-17FBB8B5D747}"/>
              </a:ext>
            </a:extLst>
          </p:cNvPr>
          <p:cNvSpPr>
            <a:spLocks noGrp="1"/>
          </p:cNvSpPr>
          <p:nvPr>
            <p:ph type="sldNum" sz="quarter" idx="12"/>
          </p:nvPr>
        </p:nvSpPr>
        <p:spPr/>
        <p:txBody>
          <a:bodyPr/>
          <a:lstStyle/>
          <a:p>
            <a:fld id="{BE15108C-154A-4A5A-9C05-91A49A422BA7}" type="slidenum">
              <a:rPr lang="en-US" smtClean="0"/>
              <a:t>18</a:t>
            </a:fld>
            <a:endParaRPr lang="en-US"/>
          </a:p>
        </p:txBody>
      </p:sp>
      <p:sp>
        <p:nvSpPr>
          <p:cNvPr id="4" name="Espace réservé du pied de page 3">
            <a:extLst>
              <a:ext uri="{FF2B5EF4-FFF2-40B4-BE49-F238E27FC236}">
                <a16:creationId xmlns:a16="http://schemas.microsoft.com/office/drawing/2014/main" id="{198B4CCC-5261-40B5-CA8C-443F8CCC361C}"/>
              </a:ext>
            </a:extLst>
          </p:cNvPr>
          <p:cNvSpPr>
            <a:spLocks noGrp="1"/>
          </p:cNvSpPr>
          <p:nvPr>
            <p:ph type="ftr" sz="quarter" idx="11"/>
          </p:nvPr>
        </p:nvSpPr>
        <p:spPr/>
        <p:txBody>
          <a:bodyPr/>
          <a:lstStyle/>
          <a:p>
            <a:r>
              <a:rPr lang="en-US"/>
              <a:t>MAITROT TEO &amp; RODRIGUES HUGO</a:t>
            </a:r>
          </a:p>
        </p:txBody>
      </p:sp>
      <p:pic>
        <p:nvPicPr>
          <p:cNvPr id="8" name="Image 7">
            <a:extLst>
              <a:ext uri="{FF2B5EF4-FFF2-40B4-BE49-F238E27FC236}">
                <a16:creationId xmlns:a16="http://schemas.microsoft.com/office/drawing/2014/main" id="{1EE0A514-248A-C57D-BF2D-5E4A5A0BDC04}"/>
              </a:ext>
            </a:extLst>
          </p:cNvPr>
          <p:cNvPicPr>
            <a:picLocks noChangeAspect="1"/>
          </p:cNvPicPr>
          <p:nvPr/>
        </p:nvPicPr>
        <p:blipFill rotWithShape="1">
          <a:blip r:embed="rId2">
            <a:extLst>
              <a:ext uri="{28A0092B-C50C-407E-A947-70E740481C1C}">
                <a14:useLocalDpi xmlns:a14="http://schemas.microsoft.com/office/drawing/2010/main" val="0"/>
              </a:ext>
            </a:extLst>
          </a:blip>
          <a:srcRect l="17775" r="10845" b="39376"/>
          <a:stretch/>
        </p:blipFill>
        <p:spPr>
          <a:xfrm>
            <a:off x="4082283" y="3578312"/>
            <a:ext cx="4027434" cy="2637558"/>
          </a:xfrm>
          <a:prstGeom prst="rect">
            <a:avLst/>
          </a:prstGeom>
        </p:spPr>
      </p:pic>
    </p:spTree>
    <p:extLst>
      <p:ext uri="{BB962C8B-B14F-4D97-AF65-F5344CB8AC3E}">
        <p14:creationId xmlns:p14="http://schemas.microsoft.com/office/powerpoint/2010/main" val="8183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p:txBody>
          <a:bodyPr/>
          <a:lstStyle/>
          <a:p>
            <a:r>
              <a:rPr lang="fr-FR" dirty="0"/>
              <a:t>I.	Fondement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p:txBody>
          <a:bodyPr/>
          <a:lstStyle/>
          <a:p>
            <a:pPr>
              <a:buFont typeface="Wingdings" panose="05000000000000000000" pitchFamily="2" charset="2"/>
              <a:buChar char="v"/>
            </a:pPr>
            <a:r>
              <a:rPr lang="fr-FR" b="1">
                <a:solidFill>
                  <a:schemeClr val="tx2">
                    <a:lumMod val="60000"/>
                    <a:lumOff val="40000"/>
                  </a:schemeClr>
                </a:solidFill>
              </a:rPr>
              <a:t>Une ville avec fort patrimoine</a:t>
            </a:r>
          </a:p>
          <a:p>
            <a:pPr marL="0" indent="0">
              <a:buNone/>
            </a:pPr>
            <a:r>
              <a:rPr lang="fr-FR" sz="1800" b="1">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a:effectLst/>
                <a:latin typeface="Calibri" panose="020F0502020204030204" pitchFamily="34" charset="0"/>
                <a:ea typeface="Calibri" panose="020F0502020204030204" pitchFamily="34" charset="0"/>
                <a:cs typeface="Times New Roman" panose="02020603050405020304" pitchFamily="18" charset="0"/>
              </a:rPr>
              <a:t>La ville d'Ornans possède un fort patrimoine culturel et historique. En plus des amateurs d'histoires, les amoureux de la nature viennent également profiter de ce qu'offre la vallée de la Loue. Par conséquent, la ville accueille de nombreux touristes.</a:t>
            </a:r>
          </a:p>
          <a:p>
            <a:pPr marL="0" indent="0">
              <a:buNone/>
            </a:pPr>
            <a:r>
              <a:rPr lang="fr-FR" sz="1800">
                <a:effectLst/>
                <a:latin typeface="Calibri" panose="020F0502020204030204" pitchFamily="34" charset="0"/>
                <a:ea typeface="Calibri" panose="020F0502020204030204" pitchFamily="34" charset="0"/>
                <a:cs typeface="Times New Roman" panose="02020603050405020304" pitchFamily="18" charset="0"/>
              </a:rPr>
              <a:t>Il est donc primordial que la commune possède un site internet vitrine. En effet, Ornans attire facilement les regards. Même si la ville possède déjà un site, il y a énormément de points à améliorer. Il s'agit de rendre la navigation agréable et intuitif pour tout le monde.</a:t>
            </a:r>
            <a:endParaRPr lang="fr-FR" dirty="0">
              <a:solidFill>
                <a:schemeClr val="tx2">
                  <a:lumMod val="75000"/>
                </a:schemeClr>
              </a:solidFill>
            </a:endParaRPr>
          </a:p>
        </p:txBody>
      </p:sp>
      <p:sp>
        <p:nvSpPr>
          <p:cNvPr id="6" name="Espace réservé du numéro de diapositive 5">
            <a:extLst>
              <a:ext uri="{FF2B5EF4-FFF2-40B4-BE49-F238E27FC236}">
                <a16:creationId xmlns:a16="http://schemas.microsoft.com/office/drawing/2014/main" id="{AFD7B9A6-1562-9C54-5535-93CEFABC427B}"/>
              </a:ext>
            </a:extLst>
          </p:cNvPr>
          <p:cNvSpPr>
            <a:spLocks noGrp="1"/>
          </p:cNvSpPr>
          <p:nvPr>
            <p:ph type="sldNum" sz="quarter" idx="12"/>
          </p:nvPr>
        </p:nvSpPr>
        <p:spPr/>
        <p:txBody>
          <a:bodyPr/>
          <a:lstStyle/>
          <a:p>
            <a:fld id="{BE15108C-154A-4A5A-9C05-91A49A422BA7}" type="slidenum">
              <a:rPr lang="en-US" smtClean="0"/>
              <a:t>2</a:t>
            </a:fld>
            <a:endParaRPr lang="en-US"/>
          </a:p>
        </p:txBody>
      </p:sp>
      <p:sp>
        <p:nvSpPr>
          <p:cNvPr id="7" name="Espace réservé du pied de page 6">
            <a:extLst>
              <a:ext uri="{FF2B5EF4-FFF2-40B4-BE49-F238E27FC236}">
                <a16:creationId xmlns:a16="http://schemas.microsoft.com/office/drawing/2014/main" id="{8C423E35-8340-71C4-642F-12C1A4F053FB}"/>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40675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E46597-C282-98E0-E25F-E9C1D328A3E7}"/>
              </a:ext>
            </a:extLst>
          </p:cNvPr>
          <p:cNvSpPr>
            <a:spLocks noGrp="1"/>
          </p:cNvSpPr>
          <p:nvPr>
            <p:ph idx="1"/>
          </p:nvPr>
        </p:nvSpPr>
        <p:spPr>
          <a:xfrm>
            <a:off x="848097" y="1163781"/>
            <a:ext cx="10325000" cy="4851622"/>
          </a:xfrm>
        </p:spPr>
        <p:txBody>
          <a:bodyPr/>
          <a:lstStyle/>
          <a:p>
            <a:pPr>
              <a:buFont typeface="Wingdings" panose="05000000000000000000" pitchFamily="2" charset="2"/>
              <a:buChar char="v"/>
            </a:pPr>
            <a:r>
              <a:rPr lang="fr-FR" b="1" dirty="0">
                <a:solidFill>
                  <a:schemeClr val="tx2">
                    <a:lumMod val="60000"/>
                    <a:lumOff val="40000"/>
                  </a:schemeClr>
                </a:solidFill>
              </a:rPr>
              <a:t>But et notions juridique</a:t>
            </a:r>
          </a:p>
          <a:p>
            <a:pPr marL="0" indent="0">
              <a:lnSpc>
                <a:spcPct val="107000"/>
              </a:lnSpc>
              <a:spcAft>
                <a:spcPts val="800"/>
              </a:spcAft>
              <a:buNone/>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La ville d'Ornans est soumise à l'application du RGAA (Règlement Général d’Accessibilité pour les Administrations). Elle a donc des contraintes d'accessibilités.</a:t>
            </a:r>
          </a:p>
          <a:p>
            <a:pPr mar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site devra être doté d’un formulaire conforme au RGPD.</a:t>
            </a:r>
          </a:p>
          <a:p>
            <a:pPr marL="0" indent="0">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fr-FR" b="1" dirty="0">
                <a:solidFill>
                  <a:schemeClr val="tx2">
                    <a:lumMod val="60000"/>
                    <a:lumOff val="40000"/>
                  </a:schemeClr>
                </a:solidFill>
              </a:rPr>
              <a:t>Histoire de l’apparition du projet</a:t>
            </a:r>
            <a:endPar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L'ancien site de la ville étant devenu obsolète, il était nécessaire d'en refaire un nouveau.</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De plus, se dirigeant vers un contexte sanitaire moins pesant, il est intéressant de redonner de la visibilité à la ville. De plus, si le contexte venait à s'aggraver, les administrés pourrons faire plus de démarches chez eux.</a:t>
            </a:r>
          </a:p>
          <a:p>
            <a:pPr marL="0" indent="0">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Enfin, nous voudrions arrêter de perdre du temps avec un site difficile à gérer et donc repartir sur de bonnes bases.</a:t>
            </a:r>
            <a:endParaRPr lang="fr-FR" dirty="0"/>
          </a:p>
        </p:txBody>
      </p:sp>
      <p:sp>
        <p:nvSpPr>
          <p:cNvPr id="6" name="Espace réservé du numéro de diapositive 5">
            <a:extLst>
              <a:ext uri="{FF2B5EF4-FFF2-40B4-BE49-F238E27FC236}">
                <a16:creationId xmlns:a16="http://schemas.microsoft.com/office/drawing/2014/main" id="{45B0115A-71B7-B899-10B0-4736C880298B}"/>
              </a:ext>
            </a:extLst>
          </p:cNvPr>
          <p:cNvSpPr>
            <a:spLocks noGrp="1"/>
          </p:cNvSpPr>
          <p:nvPr>
            <p:ph type="sldNum" sz="quarter" idx="12"/>
          </p:nvPr>
        </p:nvSpPr>
        <p:spPr/>
        <p:txBody>
          <a:bodyPr/>
          <a:lstStyle/>
          <a:p>
            <a:fld id="{BE15108C-154A-4A5A-9C05-91A49A422BA7}" type="slidenum">
              <a:rPr lang="en-US" smtClean="0"/>
              <a:t>3</a:t>
            </a:fld>
            <a:endParaRPr lang="en-US"/>
          </a:p>
        </p:txBody>
      </p:sp>
      <p:sp>
        <p:nvSpPr>
          <p:cNvPr id="7" name="Espace réservé du pied de page 6">
            <a:extLst>
              <a:ext uri="{FF2B5EF4-FFF2-40B4-BE49-F238E27FC236}">
                <a16:creationId xmlns:a16="http://schemas.microsoft.com/office/drawing/2014/main" id="{5D064C2C-53D8-856F-7AF3-739F293D4E0E}"/>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14798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13F32D8-F3B5-69DB-82B8-668208084E67}"/>
              </a:ext>
            </a:extLst>
          </p:cNvPr>
          <p:cNvSpPr>
            <a:spLocks noGrp="1"/>
          </p:cNvSpPr>
          <p:nvPr>
            <p:ph idx="1"/>
          </p:nvPr>
        </p:nvSpPr>
        <p:spPr>
          <a:xfrm>
            <a:off x="933500" y="1505528"/>
            <a:ext cx="10325000" cy="4870094"/>
          </a:xfrm>
        </p:spPr>
        <p:txBody>
          <a:bodyPr/>
          <a:lstStyle/>
          <a:p>
            <a:pPr>
              <a:buFont typeface="Wingdings" panose="05000000000000000000" pitchFamily="2" charset="2"/>
              <a:buChar char="v"/>
            </a:pPr>
            <a:r>
              <a:rPr lang="fr-FR" b="1" dirty="0">
                <a:solidFill>
                  <a:schemeClr val="tx2">
                    <a:lumMod val="60000"/>
                    <a:lumOff val="40000"/>
                  </a:schemeClr>
                </a:solidFill>
              </a:rPr>
              <a:t>Les causes profondes de la mise en œuvre de ce projets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site internet actuel a de nombreux points faibles :</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Il ne permet pas aux administrés de faire des démarches ou de remplir des formulaires.</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CMS actuel se déconnecte souvent et par conséquent, cela peu impliquer une perte de travail systématique.</a:t>
            </a:r>
          </a:p>
          <a:p>
            <a:pPr marL="342900" lvl="0" indent="-342900">
              <a:lnSpc>
                <a:spcPct val="107000"/>
              </a:lnSpc>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CMS actuel est peu intuitif.</a:t>
            </a:r>
          </a:p>
          <a:p>
            <a:pPr marL="342900" lvl="0" indent="-342900">
              <a:lnSpc>
                <a:spcPct val="107000"/>
              </a:lnSpc>
              <a:spcAft>
                <a:spcPts val="800"/>
              </a:spcAft>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site ne permet pas de mettre des PDF autre part que dans la rubrique média.</a:t>
            </a:r>
          </a:p>
          <a:p>
            <a:pPr marL="342900" lvl="0" indent="-342900">
              <a:lnSpc>
                <a:spcPct val="107000"/>
              </a:lnSpc>
              <a:spcAft>
                <a:spcPts val="800"/>
              </a:spcAft>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mise en forme du texte est trop restreinte.</a:t>
            </a:r>
            <a:endParaRPr lang="fr-FR" sz="1800" dirty="0"/>
          </a:p>
        </p:txBody>
      </p:sp>
      <p:sp>
        <p:nvSpPr>
          <p:cNvPr id="4" name="Espace réservé du numéro de diapositive 3">
            <a:extLst>
              <a:ext uri="{FF2B5EF4-FFF2-40B4-BE49-F238E27FC236}">
                <a16:creationId xmlns:a16="http://schemas.microsoft.com/office/drawing/2014/main" id="{649591DD-8050-554A-7801-A2D4BA167CCF}"/>
              </a:ext>
            </a:extLst>
          </p:cNvPr>
          <p:cNvSpPr>
            <a:spLocks noGrp="1"/>
          </p:cNvSpPr>
          <p:nvPr>
            <p:ph type="sldNum" sz="quarter" idx="12"/>
          </p:nvPr>
        </p:nvSpPr>
        <p:spPr/>
        <p:txBody>
          <a:bodyPr/>
          <a:lstStyle/>
          <a:p>
            <a:fld id="{BE15108C-154A-4A5A-9C05-91A49A422BA7}" type="slidenum">
              <a:rPr lang="en-US" smtClean="0"/>
              <a:t>4</a:t>
            </a:fld>
            <a:endParaRPr lang="en-US"/>
          </a:p>
        </p:txBody>
      </p:sp>
      <p:sp>
        <p:nvSpPr>
          <p:cNvPr id="5" name="Espace réservé du pied de page 4">
            <a:extLst>
              <a:ext uri="{FF2B5EF4-FFF2-40B4-BE49-F238E27FC236}">
                <a16:creationId xmlns:a16="http://schemas.microsoft.com/office/drawing/2014/main" id="{36AA4BED-2D1E-2C34-6DF5-A1DF1339B614}"/>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19603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a:xfrm>
            <a:off x="691079" y="232201"/>
            <a:ext cx="10325000" cy="1442463"/>
          </a:xfrm>
        </p:spPr>
        <p:txBody>
          <a:bodyPr/>
          <a:lstStyle/>
          <a:p>
            <a:r>
              <a:rPr lang="fr-FR" dirty="0"/>
              <a:t>II.	Objectifs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a:xfrm>
            <a:off x="691079" y="1948873"/>
            <a:ext cx="10325000" cy="3955694"/>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Définir précisément les objectifs du projet majeurs et mineurs</a:t>
            </a:r>
          </a:p>
          <a:p>
            <a:pPr marL="0" indent="0">
              <a:lnSpc>
                <a:spcPct val="107000"/>
              </a:lnSpc>
              <a:spcAft>
                <a:spcPts val="800"/>
              </a:spcAft>
              <a:buNone/>
            </a:pPr>
            <a:r>
              <a:rPr lang="fr-FR" sz="1800" b="1" dirty="0">
                <a:solidFill>
                  <a:schemeClr val="tx2">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L’objectif principal de ce projet est de recréer un site Wordpress appelé « Mobile first » pour la ville d’Ornans, en reprenant certains aspects de notre ancien site tout en l’améliorant afin de remplir les conditions souhaitées par l’ensemble de notre équipe afin de le rendre plus accessible pour les internautes et nous-mêmes.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Plusieurs choses seront à respecter dans la construction du site, tout d’abord, il faudra reprendre la charte graphique réalisée au préalable pour ainsi permettre à n’importe quel utilisateur de pouvoir consulter Mobile first sans se soucier des règles d’accessibilités.</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Il faudrait nous laisser tous les droits de modification du site afin de pouvoir par nous-mêmes pouvoir accéder au contenu HTML et CSS puis avoir tous les différents outils que peut proposer la suite Office.</a:t>
            </a:r>
          </a:p>
        </p:txBody>
      </p:sp>
      <p:sp>
        <p:nvSpPr>
          <p:cNvPr id="4" name="Espace réservé du numéro de diapositive 3">
            <a:extLst>
              <a:ext uri="{FF2B5EF4-FFF2-40B4-BE49-F238E27FC236}">
                <a16:creationId xmlns:a16="http://schemas.microsoft.com/office/drawing/2014/main" id="{0E55E8A5-8342-2E74-C97E-CB611C2F0674}"/>
              </a:ext>
            </a:extLst>
          </p:cNvPr>
          <p:cNvSpPr>
            <a:spLocks noGrp="1"/>
          </p:cNvSpPr>
          <p:nvPr>
            <p:ph type="sldNum" sz="quarter" idx="12"/>
          </p:nvPr>
        </p:nvSpPr>
        <p:spPr/>
        <p:txBody>
          <a:bodyPr/>
          <a:lstStyle/>
          <a:p>
            <a:fld id="{BE15108C-154A-4A5A-9C05-91A49A422BA7}" type="slidenum">
              <a:rPr lang="en-US" smtClean="0"/>
              <a:t>5</a:t>
            </a:fld>
            <a:endParaRPr lang="en-US"/>
          </a:p>
        </p:txBody>
      </p:sp>
      <p:sp>
        <p:nvSpPr>
          <p:cNvPr id="5" name="Espace réservé du pied de page 4">
            <a:extLst>
              <a:ext uri="{FF2B5EF4-FFF2-40B4-BE49-F238E27FC236}">
                <a16:creationId xmlns:a16="http://schemas.microsoft.com/office/drawing/2014/main" id="{23A446BE-3389-98BF-7B87-37865CEB1DF5}"/>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39121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1246F88-E859-A939-8D28-BF62F43F6F16}"/>
              </a:ext>
            </a:extLst>
          </p:cNvPr>
          <p:cNvSpPr>
            <a:spLocks noGrp="1"/>
          </p:cNvSpPr>
          <p:nvPr>
            <p:ph idx="1"/>
          </p:nvPr>
        </p:nvSpPr>
        <p:spPr>
          <a:xfrm>
            <a:off x="691079" y="584200"/>
            <a:ext cx="10325000" cy="5689600"/>
          </a:xfrm>
        </p:spPr>
        <p:txBody>
          <a:bodyPr>
            <a:normAutofit/>
          </a:bodyPr>
          <a:lstStyle/>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buFont typeface="Wingdings" panose="05000000000000000000" pitchFamily="2" charset="2"/>
              <a:buChar char="v"/>
            </a:pPr>
            <a:r>
              <a:rPr lang="fr-FR" b="1" dirty="0">
                <a:solidFill>
                  <a:schemeClr val="tx2">
                    <a:lumMod val="60000"/>
                    <a:lumOff val="40000"/>
                  </a:schemeClr>
                </a:solidFill>
              </a:rPr>
              <a:t>Définir précisément les objectifs du projet majeurs et mineurs (2)</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Mobile first, devra être accessible sur un ordinateur dans un premier temps, mais aussi via n’importe quel smartphone, d’où le nom « mobile … », ainsi permettre aux internautes de pouvoir le consulter rapidement et efficacement depuis n’importe quel objet numérique.</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Il faudra que les internautes puissent pouvoir consulter tous les évènements que propose Ornans sur les agendas déjà gérer sur notre ancien site en plus des formulaires de contact. Par ailleurs, Mobile first devra pouvoir gérer l’annuaire interactif, les démarches en ligne, tels que des prises de rendez-vous, puis nous laisser la possibilité de créer des formulaires pour laisser les internautes se renseigner sur les disponibilités d’une salle ou non.</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Nous souhaiterions pour finir un lien fort entre notre site internet et les réseaux sociaux de la ville, pour ainsi mettre en avant les deux côtés pour pouvoir toucher un maximum de personnes.</a:t>
            </a:r>
          </a:p>
        </p:txBody>
      </p:sp>
      <p:sp>
        <p:nvSpPr>
          <p:cNvPr id="4" name="Espace réservé du numéro de diapositive 3">
            <a:extLst>
              <a:ext uri="{FF2B5EF4-FFF2-40B4-BE49-F238E27FC236}">
                <a16:creationId xmlns:a16="http://schemas.microsoft.com/office/drawing/2014/main" id="{1786153D-7563-6D1E-0081-4FE27B706BAA}"/>
              </a:ext>
            </a:extLst>
          </p:cNvPr>
          <p:cNvSpPr>
            <a:spLocks noGrp="1"/>
          </p:cNvSpPr>
          <p:nvPr>
            <p:ph type="sldNum" sz="quarter" idx="12"/>
          </p:nvPr>
        </p:nvSpPr>
        <p:spPr/>
        <p:txBody>
          <a:bodyPr/>
          <a:lstStyle/>
          <a:p>
            <a:fld id="{BE15108C-154A-4A5A-9C05-91A49A422BA7}" type="slidenum">
              <a:rPr lang="en-US" smtClean="0"/>
              <a:t>6</a:t>
            </a:fld>
            <a:endParaRPr lang="en-US"/>
          </a:p>
        </p:txBody>
      </p:sp>
      <p:sp>
        <p:nvSpPr>
          <p:cNvPr id="5" name="Espace réservé du pied de page 4">
            <a:extLst>
              <a:ext uri="{FF2B5EF4-FFF2-40B4-BE49-F238E27FC236}">
                <a16:creationId xmlns:a16="http://schemas.microsoft.com/office/drawing/2014/main" id="{23B0F722-A2F0-81AB-4961-5A283C83491F}"/>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7077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1246F88-E859-A939-8D28-BF62F43F6F16}"/>
              </a:ext>
            </a:extLst>
          </p:cNvPr>
          <p:cNvSpPr>
            <a:spLocks noGrp="1"/>
          </p:cNvSpPr>
          <p:nvPr>
            <p:ph idx="1"/>
          </p:nvPr>
        </p:nvSpPr>
        <p:spPr>
          <a:xfrm>
            <a:off x="691079" y="584200"/>
            <a:ext cx="9921503" cy="5689600"/>
          </a:xfrm>
        </p:spPr>
        <p:txBody>
          <a:bodyPr>
            <a:normAutofit fontScale="92500" lnSpcReduction="10000"/>
          </a:bodyPr>
          <a:lstStyle/>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buFont typeface="Wingdings" panose="05000000000000000000" pitchFamily="2" charset="2"/>
              <a:buChar char="v"/>
            </a:pPr>
            <a:r>
              <a:rPr lang="fr-FR" sz="2200" b="1" dirty="0">
                <a:solidFill>
                  <a:schemeClr val="tx2">
                    <a:lumMod val="60000"/>
                    <a:lumOff val="40000"/>
                  </a:schemeClr>
                </a:solidFill>
              </a:rPr>
              <a:t>Définir les bénéfices attendus en les qualifiants (techniques, humains, financiers)</a:t>
            </a:r>
            <a:endParaRPr lang="fr-FR"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900" dirty="0">
                <a:effectLst/>
                <a:latin typeface="Calibri" panose="020F0502020204030204" pitchFamily="34" charset="0"/>
                <a:ea typeface="Calibri" panose="020F0502020204030204" pitchFamily="34" charset="0"/>
                <a:cs typeface="Times New Roman" panose="02020603050405020304" pitchFamily="18" charset="0"/>
              </a:rPr>
              <a:t>Les bénéfices souhaités pour l’aspect technique seraient :</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Un site facilement modifiable par l’ensemble de l’équipe</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Accessible à tous rapidement</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Affichage demandé sur tous les appareils numériques</a:t>
            </a:r>
          </a:p>
          <a:p>
            <a:pPr lvl="0">
              <a:lnSpc>
                <a:spcPct val="107000"/>
              </a:lnSpc>
              <a:buFont typeface="Wingdings" panose="05000000000000000000" pitchFamily="2" charset="2"/>
              <a:buChar char="Ø"/>
            </a:pPr>
            <a:r>
              <a:rPr lang="fr-FR" sz="1900" dirty="0">
                <a:effectLst/>
                <a:latin typeface="Calibri" panose="020F0502020204030204" pitchFamily="34" charset="0"/>
                <a:ea typeface="Calibri" panose="020F0502020204030204" pitchFamily="34" charset="0"/>
                <a:cs typeface="Times New Roman" panose="02020603050405020304" pitchFamily="18" charset="0"/>
              </a:rPr>
              <a:t>Les bénéfices souhaités pour l’aspect humains seraient :</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Moins de travail pour l’équipe d’Ornans, puisque l’hébergement de notre site sera géré par notre prestataire, donc pas de maintenance à réaliser</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Des moyens de communication entre la ville et les habitants beaucoup plus renforcés</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L’accès au site sera bien plus simple pour les habitants, moins prise de tête</a:t>
            </a:r>
          </a:p>
          <a:p>
            <a:pPr marL="342900" lvl="0" indent="-342900">
              <a:lnSpc>
                <a:spcPct val="107000"/>
              </a:lnSpc>
              <a:buFont typeface="Wingdings" panose="05000000000000000000" pitchFamily="2" charset="2"/>
              <a:buChar char=""/>
            </a:pPr>
            <a:r>
              <a:rPr lang="fr-FR" sz="1900" dirty="0">
                <a:effectLst/>
                <a:latin typeface="Calibri" panose="020F0502020204030204" pitchFamily="34" charset="0"/>
                <a:ea typeface="Calibri" panose="020F0502020204030204" pitchFamily="34" charset="0"/>
                <a:cs typeface="Times New Roman" panose="02020603050405020304" pitchFamily="18" charset="0"/>
              </a:rPr>
              <a:t>Les bénéfices souhaités pour l’aspect financiers seraient :</a:t>
            </a:r>
          </a:p>
          <a:p>
            <a:pPr marL="742950" lvl="1" indent="-285750">
              <a:lnSpc>
                <a:spcPct val="107000"/>
              </a:lnSpc>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Le fait que le prestataire gère l’hébergement, permet de laisser de la main d’œuvre pour d’autres fonctions pour la Mairie </a:t>
            </a:r>
          </a:p>
          <a:p>
            <a:pPr marL="742950" lvl="1" indent="-285750">
              <a:lnSpc>
                <a:spcPct val="107000"/>
              </a:lnSpc>
              <a:spcAft>
                <a:spcPts val="8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Le site sera fonctionnel, ce qui veut dire que le risque de rencontrer des problèmes sera beaucoup moins fréquent, donc gain de temps, …</a:t>
            </a:r>
          </a:p>
        </p:txBody>
      </p:sp>
      <p:sp>
        <p:nvSpPr>
          <p:cNvPr id="2" name="Espace réservé du numéro de diapositive 1">
            <a:extLst>
              <a:ext uri="{FF2B5EF4-FFF2-40B4-BE49-F238E27FC236}">
                <a16:creationId xmlns:a16="http://schemas.microsoft.com/office/drawing/2014/main" id="{ADBAF8C4-9C3F-1703-B4A9-7AC7B73A67F7}"/>
              </a:ext>
            </a:extLst>
          </p:cNvPr>
          <p:cNvSpPr>
            <a:spLocks noGrp="1"/>
          </p:cNvSpPr>
          <p:nvPr>
            <p:ph type="sldNum" sz="quarter" idx="12"/>
          </p:nvPr>
        </p:nvSpPr>
        <p:spPr/>
        <p:txBody>
          <a:bodyPr/>
          <a:lstStyle/>
          <a:p>
            <a:fld id="{BE15108C-154A-4A5A-9C05-91A49A422BA7}" type="slidenum">
              <a:rPr lang="en-US" smtClean="0"/>
              <a:t>7</a:t>
            </a:fld>
            <a:endParaRPr lang="en-US"/>
          </a:p>
        </p:txBody>
      </p:sp>
      <p:sp>
        <p:nvSpPr>
          <p:cNvPr id="4" name="Espace réservé du pied de page 3">
            <a:extLst>
              <a:ext uri="{FF2B5EF4-FFF2-40B4-BE49-F238E27FC236}">
                <a16:creationId xmlns:a16="http://schemas.microsoft.com/office/drawing/2014/main" id="{3F34FB23-C087-C6A6-4804-C7625D3A5A2B}"/>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129095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406644-EDB0-1E49-E515-E6A1C466E4D3}"/>
              </a:ext>
            </a:extLst>
          </p:cNvPr>
          <p:cNvSpPr>
            <a:spLocks noGrp="1"/>
          </p:cNvSpPr>
          <p:nvPr>
            <p:ph type="title"/>
          </p:nvPr>
        </p:nvSpPr>
        <p:spPr>
          <a:xfrm>
            <a:off x="691079" y="543480"/>
            <a:ext cx="10325000" cy="819905"/>
          </a:xfrm>
        </p:spPr>
        <p:txBody>
          <a:bodyPr/>
          <a:lstStyle/>
          <a:p>
            <a:r>
              <a:rPr lang="fr-FR" dirty="0"/>
              <a:t>III.	Le champ du projet</a:t>
            </a:r>
          </a:p>
        </p:txBody>
      </p:sp>
      <p:sp>
        <p:nvSpPr>
          <p:cNvPr id="3" name="Espace réservé du contenu 2">
            <a:extLst>
              <a:ext uri="{FF2B5EF4-FFF2-40B4-BE49-F238E27FC236}">
                <a16:creationId xmlns:a16="http://schemas.microsoft.com/office/drawing/2014/main" id="{78428E88-7F0C-4DA6-0667-5A5392340C5D}"/>
              </a:ext>
            </a:extLst>
          </p:cNvPr>
          <p:cNvSpPr>
            <a:spLocks noGrp="1"/>
          </p:cNvSpPr>
          <p:nvPr>
            <p:ph idx="1"/>
          </p:nvPr>
        </p:nvSpPr>
        <p:spPr>
          <a:xfrm>
            <a:off x="691079" y="1646782"/>
            <a:ext cx="10325000" cy="4667738"/>
          </a:xfrm>
        </p:spPr>
        <p:txBody>
          <a:bodyPr>
            <a:normAutofit/>
          </a:bodyPr>
          <a:lstStyle/>
          <a:p>
            <a:pPr>
              <a:buFont typeface="Wingdings" panose="05000000000000000000" pitchFamily="2" charset="2"/>
              <a:buChar char="v"/>
            </a:pPr>
            <a:r>
              <a:rPr lang="fr-FR" b="1" dirty="0">
                <a:solidFill>
                  <a:schemeClr val="tx2">
                    <a:lumMod val="60000"/>
                    <a:lumOff val="40000"/>
                  </a:schemeClr>
                </a:solidFill>
              </a:rPr>
              <a:t>Quels sont les acteurs, les systèmes qui sont concernés par ce projet </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différents acteurs et systèmes concernés sont :</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administrés</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résidents potentiels</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touristes</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partenaires locaux</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élus et agents municipaux</a:t>
            </a:r>
          </a:p>
          <a:p>
            <a:pPr marL="571500" lvl="1" indent="-342900">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équipes du projet</a:t>
            </a:r>
          </a:p>
          <a:p>
            <a:pPr marL="971550" lvl="2" indent="-285750">
              <a:lnSpc>
                <a:spcPct val="107000"/>
              </a:lnSpc>
              <a:buFont typeface="Courier New" panose="02070309020205020404" pitchFamily="49" charset="0"/>
              <a:buChar char="o"/>
            </a:pPr>
            <a:r>
              <a:rPr lang="fr-FR" sz="1700" dirty="0">
                <a:effectLst/>
                <a:latin typeface="Calibri" panose="020F0502020204030204" pitchFamily="34" charset="0"/>
                <a:ea typeface="Calibri" panose="020F0502020204030204" pitchFamily="34" charset="0"/>
                <a:cs typeface="Times New Roman" panose="02020603050405020304" pitchFamily="18" charset="0"/>
              </a:rPr>
              <a:t>De la maire</a:t>
            </a:r>
          </a:p>
          <a:p>
            <a:pPr marL="971550" lvl="2" indent="-285750">
              <a:lnSpc>
                <a:spcPct val="107000"/>
              </a:lnSpc>
              <a:buFont typeface="Courier New" panose="02070309020205020404" pitchFamily="49" charset="0"/>
              <a:buChar char="o"/>
            </a:pPr>
            <a:r>
              <a:rPr lang="fr-FR" sz="1700" dirty="0">
                <a:effectLst/>
                <a:latin typeface="Calibri" panose="020F0502020204030204" pitchFamily="34" charset="0"/>
                <a:ea typeface="Calibri" panose="020F0502020204030204" pitchFamily="34" charset="0"/>
                <a:cs typeface="Times New Roman" panose="02020603050405020304" pitchFamily="18" charset="0"/>
              </a:rPr>
              <a:t>Du fournisseur</a:t>
            </a:r>
          </a:p>
          <a:p>
            <a:pPr marL="571500" lvl="1" indent="-342900">
              <a:lnSpc>
                <a:spcPct val="107000"/>
              </a:lnSpc>
              <a:spcAft>
                <a:spcPts val="8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administrations des communes jumelées</a:t>
            </a:r>
          </a:p>
        </p:txBody>
      </p:sp>
      <p:sp>
        <p:nvSpPr>
          <p:cNvPr id="4" name="Espace réservé du numéro de diapositive 3">
            <a:extLst>
              <a:ext uri="{FF2B5EF4-FFF2-40B4-BE49-F238E27FC236}">
                <a16:creationId xmlns:a16="http://schemas.microsoft.com/office/drawing/2014/main" id="{44549132-D0B7-AF6A-4191-FF0B9447885B}"/>
              </a:ext>
            </a:extLst>
          </p:cNvPr>
          <p:cNvSpPr>
            <a:spLocks noGrp="1"/>
          </p:cNvSpPr>
          <p:nvPr>
            <p:ph type="sldNum" sz="quarter" idx="12"/>
          </p:nvPr>
        </p:nvSpPr>
        <p:spPr/>
        <p:txBody>
          <a:bodyPr/>
          <a:lstStyle/>
          <a:p>
            <a:fld id="{BE15108C-154A-4A5A-9C05-91A49A422BA7}" type="slidenum">
              <a:rPr lang="en-US" smtClean="0"/>
              <a:t>8</a:t>
            </a:fld>
            <a:endParaRPr lang="en-US"/>
          </a:p>
        </p:txBody>
      </p:sp>
      <p:sp>
        <p:nvSpPr>
          <p:cNvPr id="5" name="Espace réservé du pied de page 4">
            <a:extLst>
              <a:ext uri="{FF2B5EF4-FFF2-40B4-BE49-F238E27FC236}">
                <a16:creationId xmlns:a16="http://schemas.microsoft.com/office/drawing/2014/main" id="{134D8B15-3B0C-E6E8-027D-B9BE5A061782}"/>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427430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773963-4012-22C4-E9F2-FDA3F67DCDED}"/>
              </a:ext>
            </a:extLst>
          </p:cNvPr>
          <p:cNvSpPr>
            <a:spLocks noGrp="1"/>
          </p:cNvSpPr>
          <p:nvPr>
            <p:ph idx="1"/>
          </p:nvPr>
        </p:nvSpPr>
        <p:spPr>
          <a:xfrm>
            <a:off x="691079" y="720435"/>
            <a:ext cx="10325000" cy="5184131"/>
          </a:xfrm>
        </p:spPr>
        <p:txBody>
          <a:bodyPr/>
          <a:lstStyle/>
          <a:p>
            <a:pPr>
              <a:buFont typeface="Wingdings" panose="05000000000000000000" pitchFamily="2" charset="2"/>
              <a:buChar char="v"/>
            </a:pPr>
            <a:r>
              <a:rPr lang="fr-FR" b="1" dirty="0">
                <a:solidFill>
                  <a:schemeClr val="tx2">
                    <a:lumMod val="60000"/>
                    <a:lumOff val="40000"/>
                  </a:schemeClr>
                </a:solidFill>
              </a:rPr>
              <a:t>Quel est son contenu</a:t>
            </a: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dirty="0">
                <a:effectLst/>
                <a:latin typeface="Calibri" panose="020F0502020204030204" pitchFamily="34" charset="0"/>
                <a:ea typeface="Calibri" panose="020F0502020204030204" pitchFamily="34" charset="0"/>
                <a:cs typeface="Times New Roman" panose="02020603050405020304" pitchFamily="18" charset="0"/>
              </a:rPr>
              <a:t>Le contenu de ce projet est de travailler avec un fournisseur spécialisé dans le développement de site internet afin de réaliser dons son entièreté un site :</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En utilisant le CMS Wordpress</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Responsive et "mobile first« </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Respectant une certaine charte graphique définie au préalable</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Respectant les règles d'accessibilité </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Respectant les règles de confidentialité </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Suivant une arborescence précise</a:t>
            </a:r>
          </a:p>
          <a:p>
            <a:pPr lvl="1">
              <a:lnSpc>
                <a:spcPct val="107000"/>
              </a:lnSpc>
            </a:pPr>
            <a:r>
              <a:rPr lang="fr-FR" dirty="0">
                <a:effectLst/>
                <a:latin typeface="Calibri" panose="020F0502020204030204" pitchFamily="34" charset="0"/>
                <a:ea typeface="Calibri" panose="020F0502020204030204" pitchFamily="34" charset="0"/>
                <a:cs typeface="Times New Roman" panose="02020603050405020304" pitchFamily="18" charset="0"/>
              </a:rPr>
              <a:t>Possédant de nouvelles fonctionnalités permettant de : faire des démarches administratives, prendre des rendez-vous, consulter son agenda, relier le site avec les réseaux sociaux, remplir des formulaires, poster des newsletter…</a:t>
            </a:r>
          </a:p>
        </p:txBody>
      </p:sp>
      <p:sp>
        <p:nvSpPr>
          <p:cNvPr id="8" name="Espace réservé du numéro de diapositive 7">
            <a:extLst>
              <a:ext uri="{FF2B5EF4-FFF2-40B4-BE49-F238E27FC236}">
                <a16:creationId xmlns:a16="http://schemas.microsoft.com/office/drawing/2014/main" id="{4A47F260-EC18-B555-01B9-204699FCD637}"/>
              </a:ext>
            </a:extLst>
          </p:cNvPr>
          <p:cNvSpPr>
            <a:spLocks noGrp="1"/>
          </p:cNvSpPr>
          <p:nvPr>
            <p:ph type="sldNum" sz="quarter" idx="12"/>
          </p:nvPr>
        </p:nvSpPr>
        <p:spPr/>
        <p:txBody>
          <a:bodyPr/>
          <a:lstStyle/>
          <a:p>
            <a:fld id="{BE15108C-154A-4A5A-9C05-91A49A422BA7}" type="slidenum">
              <a:rPr lang="en-US" smtClean="0"/>
              <a:t>9</a:t>
            </a:fld>
            <a:endParaRPr lang="en-US"/>
          </a:p>
        </p:txBody>
      </p:sp>
      <p:sp>
        <p:nvSpPr>
          <p:cNvPr id="9" name="Espace réservé du pied de page 8">
            <a:extLst>
              <a:ext uri="{FF2B5EF4-FFF2-40B4-BE49-F238E27FC236}">
                <a16:creationId xmlns:a16="http://schemas.microsoft.com/office/drawing/2014/main" id="{814FDD3A-4564-F31D-F741-A2A94CF6607B}"/>
              </a:ext>
            </a:extLst>
          </p:cNvPr>
          <p:cNvSpPr>
            <a:spLocks noGrp="1"/>
          </p:cNvSpPr>
          <p:nvPr>
            <p:ph type="ftr" sz="quarter" idx="11"/>
          </p:nvPr>
        </p:nvSpPr>
        <p:spPr/>
        <p:txBody>
          <a:bodyPr/>
          <a:lstStyle/>
          <a:p>
            <a:r>
              <a:rPr lang="en-US"/>
              <a:t>MAITROT TEO &amp; RODRIGUES HUGO</a:t>
            </a:r>
          </a:p>
        </p:txBody>
      </p:sp>
    </p:spTree>
    <p:extLst>
      <p:ext uri="{BB962C8B-B14F-4D97-AF65-F5344CB8AC3E}">
        <p14:creationId xmlns:p14="http://schemas.microsoft.com/office/powerpoint/2010/main" val="3297738386"/>
      </p:ext>
    </p:extLst>
  </p:cSld>
  <p:clrMapOvr>
    <a:masterClrMapping/>
  </p:clrMapOvr>
</p:sld>
</file>

<file path=ppt/theme/theme1.xml><?xml version="1.0" encoding="utf-8"?>
<a:theme xmlns:a="http://schemas.openxmlformats.org/drawingml/2006/main" name="Cosine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1846</Words>
  <Application>Microsoft Office PowerPoint</Application>
  <PresentationFormat>Grand écran</PresentationFormat>
  <Paragraphs>188</Paragraphs>
  <Slides>18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Calibri</vt:lpstr>
      <vt:lpstr>Calibri Light</vt:lpstr>
      <vt:lpstr>Courier New</vt:lpstr>
      <vt:lpstr>Grandview</vt:lpstr>
      <vt:lpstr>Symbol</vt:lpstr>
      <vt:lpstr>Wingdings</vt:lpstr>
      <vt:lpstr>CosineVTI</vt:lpstr>
      <vt:lpstr>SAE 2.05 Etude d’opportunité</vt:lpstr>
      <vt:lpstr>I. Fondement du projet</vt:lpstr>
      <vt:lpstr>Présentation PowerPoint</vt:lpstr>
      <vt:lpstr>Présentation PowerPoint</vt:lpstr>
      <vt:lpstr>II. Objectifs du projet</vt:lpstr>
      <vt:lpstr>Présentation PowerPoint</vt:lpstr>
      <vt:lpstr>Présentation PowerPoint</vt:lpstr>
      <vt:lpstr>III. Le champ du projet</vt:lpstr>
      <vt:lpstr>Présentation PowerPoint</vt:lpstr>
      <vt:lpstr>Présentation PowerPoint</vt:lpstr>
      <vt:lpstr>Présentation PowerPoint</vt:lpstr>
      <vt:lpstr>IV. Environnement du projet</vt:lpstr>
      <vt:lpstr>Présentation PowerPoint</vt:lpstr>
      <vt:lpstr>V. Sécurité du projet</vt:lpstr>
      <vt:lpstr>VI. Stratégie du projet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SAE 2.05 Etude d’opportunité</dc:title>
  <dc:creator>hugo rodrigues</dc:creator>
  <cp:lastModifiedBy>hugo rodrigues</cp:lastModifiedBy>
  <cp:revision>2</cp:revision>
  <dcterms:created xsi:type="dcterms:W3CDTF">2022-05-24T18:34:40Z</dcterms:created>
  <dcterms:modified xsi:type="dcterms:W3CDTF">2022-05-25T07:25:06Z</dcterms:modified>
</cp:coreProperties>
</file>